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7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4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9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5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0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EE052-5769-40F2-BDFC-9F4B0297C2EC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EE758-E475-4D57-A05E-B43896F4B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953000" cy="4830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Calibri" pitchFamily="34" charset="0"/>
              </a:rPr>
              <a:t>Any organism (bacteria, virus, etc..) that can cause disease is a pathogen. Blood-borne pathogens are those found in blood itself as well as on blood-soiled bandages, needles and other items that </a:t>
            </a:r>
            <a:r>
              <a:rPr lang="en-US" dirty="0" smtClean="0">
                <a:latin typeface="Calibri" pitchFamily="34" charset="0"/>
              </a:rPr>
              <a:t>contain blood.</a:t>
            </a:r>
            <a:endParaRPr lang="en-US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alibri" pitchFamily="34" charset="0"/>
              </a:rPr>
              <a:t>If a person comes in contact with blood infected with a blood borne pathogen, he or she may become infected.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5" name="Picture 12" descr="c:\Program Files\Microsoft Office\Clipart\smbusbas\BD20088_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1600200"/>
            <a:ext cx="2819399" cy="3962400"/>
          </a:xfrm>
          <a:noFill/>
          <a:ln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Blood borne Pathogens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Hepatitis B virus (HBV)</a:t>
            </a:r>
            <a:br>
              <a:rPr lang="en-US" sz="2200" dirty="0" smtClean="0"/>
            </a:br>
            <a:r>
              <a:rPr lang="en-US" sz="2200" dirty="0" smtClean="0"/>
              <a:t>Human Immunodeficiency virus (HIV)</a:t>
            </a:r>
            <a:br>
              <a:rPr lang="en-US" sz="2200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762000"/>
          </a:xfrm>
        </p:spPr>
        <p:txBody>
          <a:bodyPr/>
          <a:lstStyle/>
          <a:p>
            <a:r>
              <a:rPr lang="en-US" dirty="0" smtClean="0"/>
              <a:t>Hepatitis B (HBV)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6" y="1219200"/>
            <a:ext cx="4041775" cy="76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Human Immunodeficiency Virus (HIV)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" y="1981200"/>
            <a:ext cx="4040188" cy="4114800"/>
          </a:xfrm>
        </p:spPr>
        <p:txBody>
          <a:bodyPr>
            <a:normAutofit lnSpcReduction="10000"/>
          </a:bodyPr>
          <a:lstStyle/>
          <a:p>
            <a:r>
              <a:rPr lang="en-US" sz="2100" dirty="0" smtClean="0">
                <a:latin typeface="Calibri" pitchFamily="34" charset="0"/>
              </a:rPr>
              <a:t>Causes inflammation of the liver </a:t>
            </a:r>
          </a:p>
          <a:p>
            <a:r>
              <a:rPr lang="en-US" sz="2100" dirty="0" smtClean="0">
                <a:latin typeface="Calibri" pitchFamily="34" charset="0"/>
              </a:rPr>
              <a:t>Can severely damage the liver and lead to cirrhosis</a:t>
            </a:r>
          </a:p>
          <a:p>
            <a:r>
              <a:rPr lang="en-US" sz="2100" dirty="0" smtClean="0">
                <a:latin typeface="Calibri" pitchFamily="34" charset="0"/>
              </a:rPr>
              <a:t>may have flu like symptoms (which can become very severe) </a:t>
            </a:r>
          </a:p>
          <a:p>
            <a:r>
              <a:rPr lang="en-US" sz="2100" dirty="0" smtClean="0">
                <a:latin typeface="Calibri" pitchFamily="34" charset="0"/>
              </a:rPr>
              <a:t> may have no symptoms at all and be unaware that they are infected 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attacks the body’s immune system, leaving you susceptible to disease and infection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Symptoms of HIV infection include flu-like symptoms, fever, diarrhea and fatigue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A person can be infected with HIV and have no symptoms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eventually develop Acquired Immune Deficiency Syndrome (AIDS)  </a:t>
            </a:r>
          </a:p>
          <a:p>
            <a:endParaRPr lang="en-US" dirty="0" smtClean="0"/>
          </a:p>
          <a:p>
            <a:r>
              <a:rPr lang="en-US" dirty="0" smtClean="0"/>
              <a:t>There are treatments for AIDS but no cure at the present time.</a:t>
            </a:r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7170" name="Picture 2" descr="C:\Users\jrskls\AppData\Local\Microsoft\Windows\Temporary Internet Files\Content.IE5\OUNHW493\MC90043873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52400"/>
            <a:ext cx="16764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802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These viruses are spread through:</a:t>
            </a:r>
          </a:p>
          <a:p>
            <a:r>
              <a:rPr lang="en-US" dirty="0" smtClean="0"/>
              <a:t> sexual activity</a:t>
            </a:r>
          </a:p>
          <a:p>
            <a:r>
              <a:rPr lang="en-US" dirty="0" smtClean="0"/>
              <a:t> contact with contaminated blood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114800" cy="46356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Exposure to contaminated blood can occur through:</a:t>
            </a:r>
          </a:p>
          <a:p>
            <a:r>
              <a:rPr lang="en-US" dirty="0" smtClean="0"/>
              <a:t> </a:t>
            </a:r>
            <a:r>
              <a:rPr lang="en-US" sz="2400" dirty="0" smtClean="0"/>
              <a:t>blood transfusion </a:t>
            </a:r>
          </a:p>
          <a:p>
            <a:r>
              <a:rPr lang="en-US" sz="2400" dirty="0" smtClean="0"/>
              <a:t> needle stick with a contaminated needle</a:t>
            </a:r>
          </a:p>
          <a:p>
            <a:r>
              <a:rPr lang="en-US" sz="2400" dirty="0" smtClean="0"/>
              <a:t> direct contact with contaminated blood through an open area on your skin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0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alibri" pitchFamily="34" charset="0"/>
              </a:rPr>
              <a:t>Assume that all blood and body fluid could be a source of infectious disease.  When working with blood or other body fluids, steps are taken to protect yourself from exposure to infection. 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These steps include:</a:t>
            </a:r>
          </a:p>
          <a:p>
            <a:r>
              <a:rPr lang="en-US" dirty="0" smtClean="0">
                <a:latin typeface="Calibri" pitchFamily="34" charset="0"/>
              </a:rPr>
              <a:t>Never touch blood or body fluids if you do not have to</a:t>
            </a:r>
          </a:p>
          <a:p>
            <a:r>
              <a:rPr lang="en-US" dirty="0" smtClean="0">
                <a:latin typeface="Calibri" pitchFamily="34" charset="0"/>
              </a:rPr>
              <a:t>Wearing gloves</a:t>
            </a:r>
          </a:p>
          <a:p>
            <a:r>
              <a:rPr lang="en-US" dirty="0" smtClean="0">
                <a:latin typeface="Calibri" pitchFamily="34" charset="0"/>
              </a:rPr>
              <a:t>Hand washing</a:t>
            </a:r>
          </a:p>
          <a:p>
            <a:r>
              <a:rPr lang="en-US" dirty="0" smtClean="0">
                <a:latin typeface="Calibri" pitchFamily="34" charset="0"/>
              </a:rPr>
              <a:t>Cleaning contaminated surfaces with an appropriate solution (one part bleach to 10 parts water). School custodial staff will take care of this for you.</a:t>
            </a:r>
          </a:p>
          <a:p>
            <a:r>
              <a:rPr lang="en-US" dirty="0" smtClean="0">
                <a:latin typeface="Calibri" pitchFamily="34" charset="0"/>
              </a:rPr>
              <a:t>Proper disposal of contaminated materials</a:t>
            </a:r>
          </a:p>
          <a:p>
            <a:r>
              <a:rPr lang="en-US" dirty="0" smtClean="0">
                <a:latin typeface="Calibri" pitchFamily="34" charset="0"/>
              </a:rPr>
              <a:t>Cover any cuts/open skin with band aids	</a:t>
            </a:r>
          </a:p>
          <a:p>
            <a:r>
              <a:rPr lang="en-US" dirty="0" smtClean="0">
                <a:latin typeface="Calibri" pitchFamily="34" charset="0"/>
              </a:rPr>
              <a:t>Obtain Hepatitis B vaccine </a:t>
            </a:r>
          </a:p>
          <a:p>
            <a:r>
              <a:rPr lang="en-US" dirty="0" smtClean="0">
                <a:latin typeface="Calibri" pitchFamily="34" charset="0"/>
              </a:rPr>
              <a:t>Report any exposure immediately		</a:t>
            </a:r>
            <a:r>
              <a:rPr lang="en-US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txBody>
          <a:bodyPr/>
          <a:lstStyle/>
          <a:p>
            <a:r>
              <a:rPr lang="en-US" dirty="0" smtClean="0"/>
              <a:t>Universal Precautions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2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If there is an exposure, </a:t>
            </a:r>
            <a:r>
              <a:rPr lang="en-US" u="sng" dirty="0" smtClean="0">
                <a:latin typeface="Calibri" pitchFamily="34" charset="0"/>
              </a:rPr>
              <a:t>wash</a:t>
            </a:r>
            <a:r>
              <a:rPr lang="en-US" dirty="0" smtClean="0">
                <a:latin typeface="Calibri" pitchFamily="34" charset="0"/>
              </a:rPr>
              <a:t> the exposed area immediately</a:t>
            </a:r>
          </a:p>
          <a:p>
            <a:r>
              <a:rPr lang="en-US" dirty="0" smtClean="0">
                <a:latin typeface="Calibri" pitchFamily="34" charset="0"/>
              </a:rPr>
              <a:t>contact the school nurse.</a:t>
            </a:r>
          </a:p>
          <a:p>
            <a:r>
              <a:rPr lang="en-US" dirty="0" smtClean="0">
                <a:latin typeface="Calibri" pitchFamily="34" charset="0"/>
              </a:rPr>
              <a:t>Where to seek medical evaluation &amp; treatment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Local city or county health department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Private physician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Local hospital emergency room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to follow if an exposure incident occurs</a:t>
            </a:r>
            <a:endParaRPr lang="en-US" dirty="0"/>
          </a:p>
        </p:txBody>
      </p:sp>
      <p:pic>
        <p:nvPicPr>
          <p:cNvPr id="8200" name="Picture 8" descr="C:\Users\jrskls\AppData\Local\Microsoft\Windows\Temporary Internet Files\Content.IE5\KCG6TDCJ\MP90042443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419600"/>
            <a:ext cx="20574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978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368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Blood borne Pathogens</vt:lpstr>
      <vt:lpstr>Hepatitis B virus (HBV) Human Immunodeficiency virus (HIV) </vt:lpstr>
      <vt:lpstr>Transmission</vt:lpstr>
      <vt:lpstr>Universal Precautions</vt:lpstr>
      <vt:lpstr>Procedures to follow if an exposure incident occurs</vt:lpstr>
    </vt:vector>
  </TitlesOfParts>
  <Company>Providence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Providence Public Schools</dc:creator>
  <cp:lastModifiedBy>Providence Public Schools</cp:lastModifiedBy>
  <cp:revision>3</cp:revision>
  <dcterms:created xsi:type="dcterms:W3CDTF">2014-06-11T17:47:01Z</dcterms:created>
  <dcterms:modified xsi:type="dcterms:W3CDTF">2014-06-17T12:20:24Z</dcterms:modified>
</cp:coreProperties>
</file>